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4" r:id="rId4"/>
    <p:sldId id="263" r:id="rId5"/>
    <p:sldId id="262" r:id="rId6"/>
    <p:sldId id="267" r:id="rId7"/>
    <p:sldId id="268" r:id="rId8"/>
    <p:sldId id="266" r:id="rId9"/>
    <p:sldId id="258" r:id="rId10"/>
    <p:sldId id="269" r:id="rId11"/>
    <p:sldId id="270" r:id="rId12"/>
    <p:sldId id="265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76D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/>
    <p:restoredTop sz="94762"/>
  </p:normalViewPr>
  <p:slideViewPr>
    <p:cSldViewPr snapToGrid="0" snapToObjects="1">
      <p:cViewPr varScale="1">
        <p:scale>
          <a:sx n="93" d="100"/>
          <a:sy n="93" d="100"/>
        </p:scale>
        <p:origin x="21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13742-E249-7247-9097-1257BEF6E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92AF07-5A8C-0043-8683-E5A97ACEB9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8E1DC-8D5B-F941-963A-59B9137B0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CFC8E-DE6C-0046-A9A0-CEE5AD0E3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DCF37-C470-204C-93E9-4F935E887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656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A99AF-6E6F-FB41-9E73-84EB3FBE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1A800-64DB-4449-9453-CE069CBF6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2E0E3-2424-E942-98B4-946D01E1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C6B95-F245-D74D-A2C2-2366CD4DC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9DF1C-15ED-FA46-B26C-0B94B1BCA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936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39167A-2CB8-1C4D-8976-8C95115BD6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06CED0-23B0-5948-AD4B-52911479A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95C8A-B218-624F-879C-D8FDB45E9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CDB2D-5678-2644-89F3-30AA702EF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F3E26-A58A-4648-9BA0-BA70C6781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2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3AFEC-0769-6E4C-840C-8CAE07BE8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19F47-0021-DD4E-A43C-A550A7494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2CFB2-9727-E84F-91E0-12177A5BF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DDD9F-AFD0-894D-937A-80A2535C2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D3139-1793-C941-A7D5-6BA3E3E8A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118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77ED7-45B7-6741-AD2E-E9A009F0D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B78715-F15F-F646-BA0F-171C4E4F8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B2F50-2896-B34C-90C5-FBA8A48ED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E35AB-38CC-4B45-8C69-212AAEB43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281F5-F406-9C4C-B8A3-1DF7589A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286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C1B39-B5CA-604D-B1A1-91FF547C6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15516-F9E6-934D-AF34-B07DE0FDC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6DB59-AD77-774B-8791-E7E7AA5A86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E460A-43B4-E940-8405-626EC1B10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0DDED-E5C4-3F49-9D96-54D48325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0BD42-9CD6-9B40-A518-9FBF49CED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246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858E0-E820-8C4E-98D2-1F9DF1F70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0720D-C78D-344C-9154-711605485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2E19BF-34A5-F947-842C-0A54408304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E6803D-955E-D24F-BF2E-9F9ABDE4F8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65E450-4585-C64F-8D19-39669C2913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F855AC-49B0-1C45-8572-807F7CC6A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06CBBD-DF45-5E4F-98F2-03E625A42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C782CA-A4A2-914F-BCB1-2FFE49664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726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81AF0-9152-5B45-8468-1749D3447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67D01-8383-3E48-9117-E4FD09EEE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F0291-D6EE-5C4F-BCCC-ADE8D23A3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C93995-10AF-0A4B-A526-264A4E9CB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98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C1FC93-7717-1B4F-806B-225E32386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0E0699-A417-7D45-8021-D58652C5F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D730D-80E7-8C44-B58A-96A1DF553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61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48C99-9709-0147-A5A4-B6935B4C1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D60C1-3AD5-4E4D-B8DE-C80C1924D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6DDB2F-22C7-B946-A712-DE63C8DA5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A416F9-6B16-C248-B536-7F79A7A2D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FD3650-0A5D-8443-B106-C0B41F43A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97109-598F-9D45-A898-90B12CF22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85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B7D82-5109-8C45-9634-1A9A37F34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AB4E37-6FE9-1649-9519-2B29F25D03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461445-0FEC-E641-8853-C6F9ED173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E7EEF-A1D2-3C40-86AB-190D5637B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64D95E-9C3D-0D43-88D5-65409C50B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D4420-DC91-F940-98B8-C8D96155B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649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B16BCE-6C03-484A-8C22-D4467351F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A725C-B93E-3944-BE37-39BB59599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DF1B3A-B474-5D48-A2EC-0A8FDF7BED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979B9-AB9C-324B-B5E5-DCFF256DFCA4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063D2-DF5C-1047-B08A-AA2E627759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00307-5D0F-F243-8255-6545E10064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32FF5-5CE2-4747-9129-30EF06F1C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29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souvikmandal.inf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DA9DC0-28BA-234C-89B5-9FCA2151B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3338"/>
            <a:ext cx="9144000" cy="3274592"/>
          </a:xfrm>
        </p:spPr>
        <p:txBody>
          <a:bodyPr anchor="ctr">
            <a:normAutofit/>
          </a:bodyPr>
          <a:lstStyle/>
          <a:p>
            <a:r>
              <a:rPr lang="en-US" sz="7200" dirty="0">
                <a:latin typeface="Apple Braille" pitchFamily="2" charset="0"/>
              </a:rPr>
              <a:t>The art of communicating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7DC72-EE2A-7C48-9651-BF607957C5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14052"/>
            <a:ext cx="9144000" cy="651910"/>
          </a:xfrm>
        </p:spPr>
        <p:txBody>
          <a:bodyPr anchor="ctr">
            <a:normAutofit fontScale="85000" lnSpcReduction="20000"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pple Braille" pitchFamily="2" charset="0"/>
              </a:rPr>
              <a:t>Souvik Mandal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pple Braille" pitchFamily="2" charset="0"/>
              </a:rPr>
              <a:t>Post-doctoral fellow, MCB &amp; CBS, Harvard University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521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736D1-D004-C24C-A7CE-B18D5523F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  <a:solidFill>
            <a:schemeClr val="accent5">
              <a:lumMod val="75000"/>
            </a:schemeClr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Handling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73970-8462-5440-B6E7-372C26BAC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Accept questions as your chance to learn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Be a (polite) ring master – not allowing stealing your time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Extend genuine “we shall catch up after the talk!”</a:t>
            </a:r>
          </a:p>
        </p:txBody>
      </p:sp>
    </p:spTree>
    <p:extLst>
      <p:ext uri="{BB962C8B-B14F-4D97-AF65-F5344CB8AC3E}">
        <p14:creationId xmlns:p14="http://schemas.microsoft.com/office/powerpoint/2010/main" val="250923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E622F-635D-9744-8E56-8222481A3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  <a:solidFill>
            <a:schemeClr val="tx2">
              <a:lumMod val="75000"/>
            </a:schemeClr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92E2C-C536-9748-ABC8-E4B464E12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At the end vs each working slide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Who did what? Categorize people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Photos of people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Current affiliation (especially if different from yours)</a:t>
            </a:r>
          </a:p>
        </p:txBody>
      </p:sp>
    </p:spTree>
    <p:extLst>
      <p:ext uri="{BB962C8B-B14F-4D97-AF65-F5344CB8AC3E}">
        <p14:creationId xmlns:p14="http://schemas.microsoft.com/office/powerpoint/2010/main" val="1896181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C76B1-4F07-734D-8DE9-4D116847D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</a:rPr>
              <a:t>Finally,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1AE33-1757-7A4E-BB98-3D86C5CBF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5"/>
            <a:ext cx="12192000" cy="3004993"/>
          </a:xfrm>
          <a:solidFill>
            <a:schemeClr val="accent6">
              <a:lumMod val="60000"/>
              <a:lumOff val="40000"/>
            </a:schemeClr>
          </a:solidFill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8000" dirty="0"/>
              <a:t>Practice!</a:t>
            </a:r>
          </a:p>
        </p:txBody>
      </p:sp>
    </p:spTree>
    <p:extLst>
      <p:ext uri="{BB962C8B-B14F-4D97-AF65-F5344CB8AC3E}">
        <p14:creationId xmlns:p14="http://schemas.microsoft.com/office/powerpoint/2010/main" val="4227410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9054A-FC91-A34F-A4C3-F27ED2264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1" y="365125"/>
            <a:ext cx="11825796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+mn-lt"/>
              </a:rPr>
              <a:t>Use “</a:t>
            </a:r>
            <a:r>
              <a:rPr lang="en-US" sz="5400" b="1" dirty="0">
                <a:latin typeface="+mn-lt"/>
              </a:rPr>
              <a:t>Thank you/ questions</a:t>
            </a:r>
            <a:r>
              <a:rPr lang="en-US" sz="4000" b="1" dirty="0">
                <a:latin typeface="+mn-lt"/>
              </a:rPr>
              <a:t>” slide to summarize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69439-F9CC-4E4F-AA90-27F96CE49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899439"/>
            <a:ext cx="4597400" cy="110045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800" b="1" dirty="0">
                <a:solidFill>
                  <a:schemeClr val="accent4">
                    <a:lumMod val="75000"/>
                  </a:schemeClr>
                </a:solidFill>
              </a:rPr>
              <a:t>Good story telling</a:t>
            </a:r>
          </a:p>
          <a:p>
            <a:pPr marL="0" indent="0">
              <a:buNone/>
            </a:pPr>
            <a:r>
              <a:rPr lang="en-US" sz="3500" b="1" dirty="0">
                <a:solidFill>
                  <a:schemeClr val="accent4">
                    <a:lumMod val="75000"/>
                  </a:schemeClr>
                </a:solidFill>
              </a:rPr>
              <a:t>Inspiration from legends!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5B3EF3-FEC2-6542-8DEC-F68BE1B66020}"/>
              </a:ext>
            </a:extLst>
          </p:cNvPr>
          <p:cNvSpPr txBox="1"/>
          <p:nvPr/>
        </p:nvSpPr>
        <p:spPr>
          <a:xfrm>
            <a:off x="949304" y="3208646"/>
            <a:ext cx="492348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>
                    <a:lumMod val="50000"/>
                  </a:schemeClr>
                </a:solidFill>
              </a:rPr>
              <a:t>You are the prime focus, not the slides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428BE0-DEC5-5D4B-8D2A-086A99D8C226}"/>
              </a:ext>
            </a:extLst>
          </p:cNvPr>
          <p:cNvSpPr txBox="1"/>
          <p:nvPr/>
        </p:nvSpPr>
        <p:spPr>
          <a:xfrm>
            <a:off x="6765896" y="1748582"/>
            <a:ext cx="43672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6">
                    <a:lumMod val="50000"/>
                  </a:schemeClr>
                </a:solidFill>
              </a:rPr>
              <a:t>Kill the monotony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571F2F-8381-6D41-877A-CF3E63A5C376}"/>
              </a:ext>
            </a:extLst>
          </p:cNvPr>
          <p:cNvSpPr txBox="1"/>
          <p:nvPr/>
        </p:nvSpPr>
        <p:spPr>
          <a:xfrm>
            <a:off x="51251" y="4781749"/>
            <a:ext cx="50287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2">
                    <a:lumMod val="75000"/>
                  </a:schemeClr>
                </a:solidFill>
              </a:rPr>
              <a:t>The hourglass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F83E50-35B0-2D4E-9EC3-56AE30F5D8DE}"/>
              </a:ext>
            </a:extLst>
          </p:cNvPr>
          <p:cNvSpPr txBox="1"/>
          <p:nvPr/>
        </p:nvSpPr>
        <p:spPr>
          <a:xfrm>
            <a:off x="6309979" y="2743200"/>
            <a:ext cx="56682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chemeClr val="accent2">
                    <a:lumMod val="75000"/>
                  </a:schemeClr>
                </a:solidFill>
              </a:rPr>
              <a:t>Less is more!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7547D5-A792-3841-ADB3-312D3AC964FC}"/>
              </a:ext>
            </a:extLst>
          </p:cNvPr>
          <p:cNvSpPr txBox="1"/>
          <p:nvPr/>
        </p:nvSpPr>
        <p:spPr>
          <a:xfrm>
            <a:off x="5452628" y="4275391"/>
            <a:ext cx="6525569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0" b="1" dirty="0">
                <a:solidFill>
                  <a:schemeClr val="accent6">
                    <a:lumMod val="75000"/>
                  </a:schemeClr>
                </a:solidFill>
              </a:rPr>
              <a:t>practice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62539D-44D2-3243-AA51-0046FDAD5AAF}"/>
              </a:ext>
            </a:extLst>
          </p:cNvPr>
          <p:cNvSpPr txBox="1"/>
          <p:nvPr/>
        </p:nvSpPr>
        <p:spPr>
          <a:xfrm>
            <a:off x="152400" y="6392346"/>
            <a:ext cx="1900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2"/>
              </a:rPr>
              <a:t>souvikmandal.info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361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1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75B13F-15B4-724E-9AE1-D46AA833C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anchor="ctr">
            <a:normAutofit/>
          </a:bodyPr>
          <a:lstStyle/>
          <a:p>
            <a:r>
              <a:rPr lang="en-US" sz="5200" dirty="0">
                <a:latin typeface="+mn-lt"/>
              </a:rPr>
              <a:t>The purpose of 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AD6BF-0962-2545-9F6B-14CDE9394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923" y="1239927"/>
            <a:ext cx="4971824" cy="468058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latin typeface="+mj-lt"/>
              </a:rPr>
              <a:t>Effective communication</a:t>
            </a:r>
          </a:p>
          <a:p>
            <a:pPr lvl="1">
              <a:lnSpc>
                <a:spcPct val="150000"/>
              </a:lnSpc>
            </a:pPr>
            <a:r>
              <a:rPr lang="en-US" sz="2800" dirty="0">
                <a:latin typeface="+mj-lt"/>
              </a:rPr>
              <a:t>Telling a compelling story</a:t>
            </a:r>
          </a:p>
          <a:p>
            <a:pPr lvl="1">
              <a:lnSpc>
                <a:spcPct val="150000"/>
              </a:lnSpc>
            </a:pPr>
            <a:r>
              <a:rPr lang="en-US" sz="2800" dirty="0">
                <a:latin typeface="+mj-lt"/>
              </a:rPr>
              <a:t>Engaging your audience</a:t>
            </a:r>
          </a:p>
          <a:p>
            <a:pPr lvl="1">
              <a:lnSpc>
                <a:spcPct val="150000"/>
              </a:lnSpc>
            </a:pPr>
            <a:r>
              <a:rPr lang="en-US" sz="2800" dirty="0">
                <a:latin typeface="+mj-lt"/>
              </a:rPr>
              <a:t>Transferring information/ ideas.</a:t>
            </a:r>
          </a:p>
        </p:txBody>
      </p:sp>
    </p:spTree>
    <p:extLst>
      <p:ext uri="{BB962C8B-B14F-4D97-AF65-F5344CB8AC3E}">
        <p14:creationId xmlns:p14="http://schemas.microsoft.com/office/powerpoint/2010/main" val="3279451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6371C-A6AF-C843-BFBF-069A5EC66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  <a:solidFill>
            <a:srgbClr val="FFC000"/>
          </a:solidFill>
        </p:spPr>
        <p:txBody>
          <a:bodyPr/>
          <a:lstStyle/>
          <a:p>
            <a:pPr algn="ctr"/>
            <a:r>
              <a:rPr lang="en-US" b="1" dirty="0">
                <a:latin typeface="+mn-lt"/>
              </a:rPr>
              <a:t>Storytelling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85CF383-64E4-1B45-9335-606D2B3459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4733046"/>
              </p:ext>
            </p:extLst>
          </p:nvPr>
        </p:nvGraphicFramePr>
        <p:xfrm>
          <a:off x="838200" y="1690688"/>
          <a:ext cx="5257798" cy="3837276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5257798">
                  <a:extLst>
                    <a:ext uri="{9D8B030D-6E8A-4147-A177-3AD203B41FA5}">
                      <a16:colId xmlns:a16="http://schemas.microsoft.com/office/drawing/2014/main" val="336707130"/>
                    </a:ext>
                  </a:extLst>
                </a:gridCol>
              </a:tblGrid>
              <a:tr h="42636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 (Blockbuster) Movies</a:t>
                      </a: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80767324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Background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92536073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Build your characters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13343628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Build the happiness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7979722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Build the suspense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64391400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r>
                        <a:rPr lang="en-US" sz="1800" dirty="0"/>
                        <a:t>Problem(s) – unidirectional vs parallel</a:t>
                      </a: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83000915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r>
                        <a:rPr lang="en-US" sz="1800" dirty="0"/>
                        <a:t>Solution</a:t>
                      </a: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39348969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Using the solution for a bigger/social good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15690407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Take home happiness (not necessarily message)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4352851"/>
                  </a:ext>
                </a:extLst>
              </a:tr>
            </a:tbl>
          </a:graphicData>
        </a:graphic>
      </p:graphicFrame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8101AE81-DAAC-C74E-AEFF-C5C88213D0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25308"/>
              </p:ext>
            </p:extLst>
          </p:nvPr>
        </p:nvGraphicFramePr>
        <p:xfrm>
          <a:off x="6096000" y="1690687"/>
          <a:ext cx="5257799" cy="3837276"/>
        </p:xfrm>
        <a:graphic>
          <a:graphicData uri="http://schemas.openxmlformats.org/drawingml/2006/table">
            <a:tbl>
              <a:tblPr firstRow="1" bandRow="1">
                <a:tableStyleId>{E929F9F4-4A8F-4326-A1B4-22849713DDAB}</a:tableStyleId>
              </a:tblPr>
              <a:tblGrid>
                <a:gridCol w="5257799">
                  <a:extLst>
                    <a:ext uri="{9D8B030D-6E8A-4147-A177-3AD203B41FA5}">
                      <a16:colId xmlns:a16="http://schemas.microsoft.com/office/drawing/2014/main" val="2359499"/>
                    </a:ext>
                  </a:extLst>
                </a:gridCol>
              </a:tblGrid>
              <a:tr h="4263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Science communication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6768996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Inspiration of the study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7125115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The question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949726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What’s known?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5535869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What’s unknown?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61898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Pinpoint the specific problem/question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756151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Experiments &amp; results (success and failures)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694363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Fitting the results in a bigger context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0189978"/>
                  </a:ext>
                </a:extLst>
              </a:tr>
              <a:tr h="4263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Take home happiness (and message)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318923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3B58C10-F350-AB48-9E1D-323CFBAD84E0}"/>
              </a:ext>
            </a:extLst>
          </p:cNvPr>
          <p:cNvSpPr txBox="1"/>
          <p:nvPr/>
        </p:nvSpPr>
        <p:spPr>
          <a:xfrm>
            <a:off x="838200" y="5888181"/>
            <a:ext cx="10515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C000"/>
                </a:solidFill>
              </a:rPr>
              <a:t>“Relax – Connect – Stimulate – Relax” your audience</a:t>
            </a:r>
          </a:p>
        </p:txBody>
      </p:sp>
    </p:spTree>
    <p:extLst>
      <p:ext uri="{BB962C8B-B14F-4D97-AF65-F5344CB8AC3E}">
        <p14:creationId xmlns:p14="http://schemas.microsoft.com/office/powerpoint/2010/main" val="30695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CDB7A-2630-254A-A851-33ABD8540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  <a:solidFill>
            <a:srgbClr val="FFC000"/>
          </a:solidFill>
        </p:spPr>
        <p:txBody>
          <a:bodyPr/>
          <a:lstStyle/>
          <a:p>
            <a:pPr algn="ctr"/>
            <a:r>
              <a:rPr lang="en-US" b="1" dirty="0">
                <a:latin typeface="+mn-lt"/>
              </a:rPr>
              <a:t>Storytelling: “presenting science” cheat sheet!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E3BD3-EA44-C14B-B0CA-6ABBEADCF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06084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2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Make your storyboard first!</a:t>
            </a:r>
          </a:p>
          <a:p>
            <a:pPr lvl="1">
              <a:spcAft>
                <a:spcPts val="2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Whiteboard / notebook/ digital medium</a:t>
            </a:r>
          </a:p>
          <a:p>
            <a:pPr>
              <a:spcAft>
                <a:spcPts val="2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Know your target audience</a:t>
            </a:r>
          </a:p>
          <a:p>
            <a:pPr>
              <a:spcAft>
                <a:spcPts val="2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Know the venue – in person/ online</a:t>
            </a:r>
          </a:p>
          <a:p>
            <a:pPr>
              <a:spcAft>
                <a:spcPts val="2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First 30 second rule!</a:t>
            </a:r>
          </a:p>
          <a:p>
            <a:pPr>
              <a:spcAft>
                <a:spcPts val="2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Don’t read your title - “introduce the topic”</a:t>
            </a:r>
          </a:p>
          <a:p>
            <a:pPr>
              <a:spcAft>
                <a:spcPts val="2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Avoid jargons</a:t>
            </a:r>
          </a:p>
          <a:p>
            <a:pPr lvl="1">
              <a:spcAft>
                <a:spcPts val="2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What if cannot?</a:t>
            </a:r>
          </a:p>
          <a:p>
            <a:pPr>
              <a:spcAft>
                <a:spcPts val="2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Keep time in mind</a:t>
            </a:r>
          </a:p>
          <a:p>
            <a:pPr lvl="1">
              <a:spcAft>
                <a:spcPts val="2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Assign time for each subdivision</a:t>
            </a:r>
          </a:p>
          <a:p>
            <a:pPr lvl="1">
              <a:spcAft>
                <a:spcPts val="200"/>
              </a:spcAft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Don’t rush in the end</a:t>
            </a:r>
          </a:p>
        </p:txBody>
      </p:sp>
    </p:spTree>
    <p:extLst>
      <p:ext uri="{BB962C8B-B14F-4D97-AF65-F5344CB8AC3E}">
        <p14:creationId xmlns:p14="http://schemas.microsoft.com/office/powerpoint/2010/main" val="3088738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56833-ABE4-5443-8D40-8BC5ED697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  <a:solidFill>
            <a:schemeClr val="accent6">
              <a:lumMod val="50000"/>
            </a:schemeClr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Engaging your audience: bonding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2E410-DD46-1B41-9FB3-7675594F1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52266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Emotional bonding</a:t>
            </a:r>
          </a:p>
          <a:p>
            <a:pPr lvl="1"/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Settling down time</a:t>
            </a:r>
          </a:p>
          <a:p>
            <a:pPr lvl="1"/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humor.</a:t>
            </a:r>
          </a:p>
          <a:p>
            <a:pPr marL="457200" lvl="1" indent="0">
              <a:buNone/>
            </a:pP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Intellectual bonding</a:t>
            </a:r>
          </a:p>
          <a:p>
            <a:pPr lvl="1"/>
            <a:r>
              <a:rPr lang="en-US" dirty="0"/>
              <a:t>Start with something that they know – real life problem</a:t>
            </a:r>
          </a:p>
          <a:p>
            <a:pPr lvl="1"/>
            <a:r>
              <a:rPr lang="en-US" dirty="0"/>
              <a:t>Any problem particular to a community that the audience can relate with?</a:t>
            </a:r>
          </a:p>
          <a:p>
            <a:pPr lvl="1"/>
            <a:r>
              <a:rPr lang="en-US" dirty="0"/>
              <a:t>Local reference</a:t>
            </a:r>
          </a:p>
          <a:p>
            <a:pPr lvl="1"/>
            <a:r>
              <a:rPr lang="en-US" dirty="0"/>
              <a:t>You are not alone - stats of the problem</a:t>
            </a:r>
          </a:p>
          <a:p>
            <a:pPr lvl="1"/>
            <a:r>
              <a:rPr lang="en-US" dirty="0"/>
              <a:t>Personal stories?</a:t>
            </a: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Making the audience inquisitive and preparing for brain stimulation.</a:t>
            </a:r>
          </a:p>
        </p:txBody>
      </p:sp>
    </p:spTree>
    <p:extLst>
      <p:ext uri="{BB962C8B-B14F-4D97-AF65-F5344CB8AC3E}">
        <p14:creationId xmlns:p14="http://schemas.microsoft.com/office/powerpoint/2010/main" val="3856790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C8476-B716-E44B-B188-998FD8C47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4555"/>
            <a:ext cx="10515600" cy="4448320"/>
          </a:xfrm>
        </p:spPr>
        <p:txBody>
          <a:bodyPr>
            <a:normAutofit/>
          </a:bodyPr>
          <a:lstStyle/>
          <a:p>
            <a:pPr marL="0" indent="0" algn="ctr">
              <a:spcAft>
                <a:spcPts val="200"/>
              </a:spcAft>
              <a:buNone/>
            </a:pPr>
            <a:r>
              <a:rPr lang="en-US" sz="4800" b="1" dirty="0">
                <a:solidFill>
                  <a:schemeClr val="accent6">
                    <a:lumMod val="50000"/>
                  </a:schemeClr>
                </a:solidFill>
              </a:rPr>
              <a:t>You are the prime focus, not the slides!</a:t>
            </a:r>
          </a:p>
          <a:p>
            <a:pPr lvl="1">
              <a:spcAft>
                <a:spcPts val="200"/>
              </a:spcAft>
            </a:pP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  <a:p>
            <a:pPr lvl="1">
              <a:spcAft>
                <a:spcPts val="200"/>
              </a:spcAft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YOU catch attention of the audience - point to the slide only when required</a:t>
            </a:r>
          </a:p>
          <a:p>
            <a:pPr lvl="1">
              <a:spcAft>
                <a:spcPts val="200"/>
              </a:spcAft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Talk to your audience, not yourself - eye contact</a:t>
            </a:r>
          </a:p>
          <a:p>
            <a:pPr lvl="1">
              <a:spcAft>
                <a:spcPts val="200"/>
              </a:spcAft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Modest confidence</a:t>
            </a:r>
          </a:p>
          <a:p>
            <a:pPr lvl="2">
              <a:spcAft>
                <a:spcPts val="200"/>
              </a:spcAft>
            </a:pPr>
            <a:r>
              <a:rPr lang="en-US" dirty="0"/>
              <a:t>Know your talk/topic/slides inside out</a:t>
            </a:r>
          </a:p>
          <a:p>
            <a:pPr lvl="2">
              <a:spcAft>
                <a:spcPts val="200"/>
              </a:spcAft>
            </a:pPr>
            <a:r>
              <a:rPr lang="en-US" dirty="0"/>
              <a:t>Be relaxed</a:t>
            </a:r>
          </a:p>
          <a:p>
            <a:pPr lvl="2">
              <a:spcAft>
                <a:spcPts val="200"/>
              </a:spcAft>
            </a:pPr>
            <a:r>
              <a:rPr lang="en-US" dirty="0"/>
              <a:t>Don’t slouch</a:t>
            </a:r>
          </a:p>
          <a:p>
            <a:pPr lvl="2">
              <a:spcAft>
                <a:spcPts val="200"/>
              </a:spcAft>
            </a:pPr>
            <a:r>
              <a:rPr lang="en-US" dirty="0"/>
              <a:t>Don’t show “toxic” overconfidence!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0EB8923-C3BA-9A41-AC1D-45BEF19A6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Engaging your audience: body language</a:t>
            </a:r>
          </a:p>
        </p:txBody>
      </p:sp>
    </p:spTree>
    <p:extLst>
      <p:ext uri="{BB962C8B-B14F-4D97-AF65-F5344CB8AC3E}">
        <p14:creationId xmlns:p14="http://schemas.microsoft.com/office/powerpoint/2010/main" val="275578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A51A4-2628-C849-9653-87F21B30B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0" y="1784985"/>
            <a:ext cx="6527800" cy="4351338"/>
          </a:xfrm>
        </p:spPr>
        <p:txBody>
          <a:bodyPr>
            <a:normAutofit fontScale="92500" lnSpcReduction="20000"/>
          </a:bodyPr>
          <a:lstStyle/>
          <a:p>
            <a:pPr lvl="1">
              <a:spcAft>
                <a:spcPts val="300"/>
              </a:spcAft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Effective pause – 15 seconds!</a:t>
            </a:r>
          </a:p>
          <a:p>
            <a:pPr lvl="1">
              <a:spcAft>
                <a:spcPts val="300"/>
              </a:spcAft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Voice modulation</a:t>
            </a:r>
          </a:p>
          <a:p>
            <a:pPr lvl="1">
              <a:spcAft>
                <a:spcPts val="300"/>
              </a:spcAft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Changing the style of the slides with topics</a:t>
            </a:r>
          </a:p>
          <a:p>
            <a:pPr lvl="1">
              <a:spcAft>
                <a:spcPts val="300"/>
              </a:spcAft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Asking questions</a:t>
            </a:r>
          </a:p>
          <a:p>
            <a:pPr lvl="1">
              <a:spcAft>
                <a:spcPts val="300"/>
              </a:spcAft>
            </a:pP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  <a:p>
            <a:pPr lvl="1">
              <a:spcAft>
                <a:spcPts val="300"/>
              </a:spcAft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Esthetics minimizing visual fatigue</a:t>
            </a:r>
          </a:p>
          <a:p>
            <a:pPr lvl="2">
              <a:spcAft>
                <a:spcPts val="300"/>
              </a:spcAft>
            </a:pPr>
            <a:r>
              <a:rPr lang="en-US" dirty="0"/>
              <a:t>Usage of space</a:t>
            </a:r>
          </a:p>
          <a:p>
            <a:pPr lvl="2">
              <a:spcAft>
                <a:spcPts val="300"/>
              </a:spcAft>
            </a:pPr>
            <a:r>
              <a:rPr lang="en-US" dirty="0"/>
              <a:t>Color &amp; contrast</a:t>
            </a:r>
          </a:p>
          <a:p>
            <a:pPr lvl="2">
              <a:spcAft>
                <a:spcPts val="300"/>
              </a:spcAft>
            </a:pPr>
            <a:r>
              <a:rPr lang="en-US" dirty="0"/>
              <a:t>Words</a:t>
            </a:r>
          </a:p>
          <a:p>
            <a:pPr lvl="2">
              <a:spcAft>
                <a:spcPts val="300"/>
              </a:spcAft>
            </a:pPr>
            <a:r>
              <a:rPr lang="en-US" dirty="0"/>
              <a:t>Font size</a:t>
            </a:r>
          </a:p>
          <a:p>
            <a:pPr lvl="2">
              <a:spcAft>
                <a:spcPts val="300"/>
              </a:spcAft>
            </a:pPr>
            <a:r>
              <a:rPr lang="en-US" dirty="0"/>
              <a:t>Images, sketch, meme, gifs</a:t>
            </a:r>
          </a:p>
          <a:p>
            <a:pPr lvl="2">
              <a:spcAft>
                <a:spcPts val="300"/>
              </a:spcAft>
            </a:pPr>
            <a:r>
              <a:rPr lang="en-US" dirty="0"/>
              <a:t>Animation</a:t>
            </a:r>
          </a:p>
          <a:p>
            <a:pPr lvl="2">
              <a:spcAft>
                <a:spcPts val="300"/>
              </a:spcAft>
            </a:pPr>
            <a:r>
              <a:rPr lang="en-US" dirty="0"/>
              <a:t>Black/ white board.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5C72DEF-04E2-DC40-A2AA-0606FE800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Engaging your audience: kill the monotony</a:t>
            </a:r>
          </a:p>
        </p:txBody>
      </p:sp>
      <p:pic>
        <p:nvPicPr>
          <p:cNvPr id="1028" name="Picture 4" descr="Ohh, c&amp;#39;mon Gimme a break - Robert Downey Junior face | Meme Generator">
            <a:extLst>
              <a:ext uri="{FF2B5EF4-FFF2-40B4-BE49-F238E27FC236}">
                <a16:creationId xmlns:a16="http://schemas.microsoft.com/office/drawing/2014/main" id="{C6B8C5C3-005E-974D-A0F1-66EE99913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1784985"/>
            <a:ext cx="3713480" cy="4222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9565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8D6A4-9B30-9E4A-B53C-81E99BF357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33443"/>
            <a:ext cx="1079961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	Topics					Time budget		Vastness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The bigger problem – Background/ Introduction			10%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What’s known and unknown? - Introduction			10%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The exact problem you are addressing – Question, Hypothesis	10%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Your way of addressing the problem – Experiment design		25%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Any fun story?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Your findings – Results: stats and figures				25%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Relating your findings with existing knowledge - Discussion		10%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Future directions &amp; connecting with real-world problem		07%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Acknowledgements						03%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A0C5BD2-EBF4-B543-8C2E-EBFA8DD56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  <a:solidFill>
            <a:schemeClr val="accent2">
              <a:lumMod val="75000"/>
            </a:schemeClr>
          </a:solidFill>
        </p:spPr>
        <p:txBody>
          <a:bodyPr/>
          <a:lstStyle/>
          <a:p>
            <a:pPr algn="ctr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Transferring info: The hourglass model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ED990F-4D59-E14F-8BC5-8D196079C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5270" y="2483712"/>
            <a:ext cx="1493225" cy="32291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3A22BA-C6EC-9148-AE59-A209A639C3D0}"/>
              </a:ext>
            </a:extLst>
          </p:cNvPr>
          <p:cNvSpPr txBox="1"/>
          <p:nvPr/>
        </p:nvSpPr>
        <p:spPr>
          <a:xfrm>
            <a:off x="5611093" y="6488668"/>
            <a:ext cx="3195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* Your time budget can be different!</a:t>
            </a:r>
          </a:p>
        </p:txBody>
      </p:sp>
    </p:spTree>
    <p:extLst>
      <p:ext uri="{BB962C8B-B14F-4D97-AF65-F5344CB8AC3E}">
        <p14:creationId xmlns:p14="http://schemas.microsoft.com/office/powerpoint/2010/main" val="2875788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A595E-28A2-484C-95BF-719910E60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  <a:solidFill>
            <a:schemeClr val="accent2">
              <a:lumMod val="7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Transferring info: presenting data, stats &amp; figures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4790D-AEAF-394A-8877-B4B2A207C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2610"/>
            <a:ext cx="6924040" cy="419682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500"/>
              </a:spcAft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Start with restating the question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Figures: double-check labels and scales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Don’t just say “we found/ didn’t find a difference”…</a:t>
            </a:r>
          </a:p>
          <a:p>
            <a:pPr lvl="1">
              <a:lnSpc>
                <a:spcPct val="150000"/>
              </a:lnSpc>
              <a:spcBef>
                <a:spcPts val="200"/>
              </a:spcBef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Highlight the statistical test you used</a:t>
            </a:r>
          </a:p>
          <a:p>
            <a:pPr lvl="1">
              <a:lnSpc>
                <a:spcPct val="150000"/>
              </a:lnSpc>
              <a:spcBef>
                <a:spcPts val="200"/>
              </a:spcBef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Know the reason for using the test</a:t>
            </a:r>
          </a:p>
          <a:p>
            <a:pPr>
              <a:lnSpc>
                <a:spcPct val="150000"/>
              </a:lnSpc>
              <a:spcAft>
                <a:spcPts val="500"/>
              </a:spcAft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Highlight what your results mean</a:t>
            </a:r>
          </a:p>
          <a:p>
            <a:pPr>
              <a:lnSpc>
                <a:spcPct val="150000"/>
              </a:lnSpc>
              <a:spcAft>
                <a:spcPts val="500"/>
              </a:spcAft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Show just the “absolutely necessary” figures.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0037C9-9525-0348-9F2A-1E250C94EEF2}"/>
              </a:ext>
            </a:extLst>
          </p:cNvPr>
          <p:cNvSpPr txBox="1"/>
          <p:nvPr/>
        </p:nvSpPr>
        <p:spPr>
          <a:xfrm>
            <a:off x="8087360" y="1595120"/>
            <a:ext cx="3266440" cy="45243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9600" b="1" dirty="0">
                <a:solidFill>
                  <a:schemeClr val="accent2">
                    <a:lumMod val="75000"/>
                  </a:schemeClr>
                </a:solidFill>
              </a:rPr>
              <a:t>Less is more!</a:t>
            </a:r>
          </a:p>
        </p:txBody>
      </p:sp>
    </p:spTree>
    <p:extLst>
      <p:ext uri="{BB962C8B-B14F-4D97-AF65-F5344CB8AC3E}">
        <p14:creationId xmlns:p14="http://schemas.microsoft.com/office/powerpoint/2010/main" val="2889810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1481</TotalTime>
  <Words>663</Words>
  <Application>Microsoft Macintosh PowerPoint</Application>
  <PresentationFormat>Widescreen</PresentationFormat>
  <Paragraphs>118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Apple Braille</vt:lpstr>
      <vt:lpstr>Arial</vt:lpstr>
      <vt:lpstr>Calibri</vt:lpstr>
      <vt:lpstr>Calibri Light</vt:lpstr>
      <vt:lpstr>Office Theme</vt:lpstr>
      <vt:lpstr>The art of communicating science</vt:lpstr>
      <vt:lpstr>The purpose of presentations</vt:lpstr>
      <vt:lpstr>Storytelling</vt:lpstr>
      <vt:lpstr>Storytelling: “presenting science” cheat sheet!</vt:lpstr>
      <vt:lpstr>Engaging your audience: bonding</vt:lpstr>
      <vt:lpstr>Engaging your audience: body language</vt:lpstr>
      <vt:lpstr>Engaging your audience: kill the monotony</vt:lpstr>
      <vt:lpstr>Transferring info: The hourglass model</vt:lpstr>
      <vt:lpstr>Transferring info: presenting data, stats &amp; figures</vt:lpstr>
      <vt:lpstr>Handling audience</vt:lpstr>
      <vt:lpstr>Acknowledgements</vt:lpstr>
      <vt:lpstr>Finally,</vt:lpstr>
      <vt:lpstr>Use “Thank you/ questions” slide to summarize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art of communicating science</dc:title>
  <dc:creator>Mandal, Souvik</dc:creator>
  <cp:lastModifiedBy>Mandal, Souvik</cp:lastModifiedBy>
  <cp:revision>51</cp:revision>
  <dcterms:created xsi:type="dcterms:W3CDTF">2021-08-30T18:37:48Z</dcterms:created>
  <dcterms:modified xsi:type="dcterms:W3CDTF">2021-09-12T19:22:07Z</dcterms:modified>
</cp:coreProperties>
</file>

<file path=docProps/thumbnail.jpeg>
</file>